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56" r:id="rId2"/>
    <p:sldId id="257" r:id="rId3"/>
    <p:sldId id="259" r:id="rId4"/>
    <p:sldId id="25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8639"/>
  </p:normalViewPr>
  <p:slideViewPr>
    <p:cSldViewPr snapToGrid="0" snapToObjects="1">
      <p:cViewPr varScale="1">
        <p:scale>
          <a:sx n="99" d="100"/>
          <a:sy n="99" d="100"/>
        </p:scale>
        <p:origin x="16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B85FB4-67F9-574C-8DA3-E932A0AE99C2}" type="datetimeFigureOut">
              <a:rPr lang="en-US" smtClean="0"/>
              <a:t>1/13/20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033B5C-F52F-0A4C-9E6E-68833BE558B3}" type="slidenum">
              <a:rPr lang="en-US" smtClean="0"/>
              <a:t>‹#›</a:t>
            </a:fld>
            <a:endParaRPr lang="en-US"/>
          </a:p>
        </p:txBody>
      </p:sp>
    </p:spTree>
    <p:extLst>
      <p:ext uri="{BB962C8B-B14F-4D97-AF65-F5344CB8AC3E}">
        <p14:creationId xmlns:p14="http://schemas.microsoft.com/office/powerpoint/2010/main" val="1683511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SEM a quad dot device, similar to the device that has been used to demonstrate RF readout using the lead gate approach.</a:t>
            </a:r>
          </a:p>
          <a:p>
            <a:r>
              <a:rPr lang="en-US" dirty="0"/>
              <a:t>(b) Schematic showing an example device design for the RF readout with lead gate approach. In this case the accumulation gate has been split in two. This allows one to control the impedance between the ohmic and the 2DEG. The RF signal is applied on the second accumulation gate. The signal couples capacitively in the 2DEG (C2deg). The first lead gate is biased in such that the resistance at the junction is ~10MOhm (</a:t>
            </a:r>
            <a:r>
              <a:rPr lang="en-US" dirty="0" err="1"/>
              <a:t>Rohmic</a:t>
            </a:r>
            <a:r>
              <a:rPr lang="en-US" dirty="0"/>
              <a:t>/2deg), in this way, the signal will see only the impedance of the sensing dot (</a:t>
            </a:r>
            <a:r>
              <a:rPr lang="en-US" dirty="0" err="1"/>
              <a:t>Rsd</a:t>
            </a:r>
            <a:r>
              <a:rPr lang="en-US" dirty="0"/>
              <a:t>).</a:t>
            </a:r>
          </a:p>
          <a:p>
            <a:r>
              <a:rPr lang="en-US" dirty="0"/>
              <a:t>(c) Circuit diagram, showing a basic model for RF readout using the lead gate approach. </a:t>
            </a:r>
          </a:p>
        </p:txBody>
      </p:sp>
      <p:sp>
        <p:nvSpPr>
          <p:cNvPr id="4" name="Slide Number Placeholder 3"/>
          <p:cNvSpPr>
            <a:spLocks noGrp="1"/>
          </p:cNvSpPr>
          <p:nvPr>
            <p:ph type="sldNum" sz="quarter" idx="5"/>
          </p:nvPr>
        </p:nvSpPr>
        <p:spPr/>
        <p:txBody>
          <a:bodyPr/>
          <a:lstStyle/>
          <a:p>
            <a:fld id="{A8033B5C-F52F-0A4C-9E6E-68833BE558B3}" type="slidenum">
              <a:rPr lang="en-US" smtClean="0"/>
              <a:t>2</a:t>
            </a:fld>
            <a:endParaRPr lang="en-US"/>
          </a:p>
        </p:txBody>
      </p:sp>
    </p:spTree>
    <p:extLst>
      <p:ext uri="{BB962C8B-B14F-4D97-AF65-F5344CB8AC3E}">
        <p14:creationId xmlns:p14="http://schemas.microsoft.com/office/powerpoint/2010/main" val="759552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noProof="0" dirty="0"/>
              <a:t>In panel, on the x and y axis, the parasitic capacitance is varied (e.g. capacitance of bond wires, metal gates of the sample to ground) versus the inductance of the inductor.</a:t>
            </a:r>
          </a:p>
          <a:p>
            <a:r>
              <a:rPr lang="en-GB" noProof="0" dirty="0"/>
              <a:t>Panel (a) shows the expected resonance frequency of the matching circuit, (b) shows the matching resistance , (c) shows the expected quality factor of the circuit. Panel (e) gives the expected sensitivity of the sensing dot in a range designed form 100k to 1M. (to be explained in the main text)</a:t>
            </a:r>
          </a:p>
          <a:p>
            <a:r>
              <a:rPr lang="en-GB" noProof="0" dirty="0"/>
              <a:t>The orange dot shows the parameters for the device tested in this paper.</a:t>
            </a:r>
          </a:p>
          <a:p>
            <a:endParaRPr lang="en-GB" noProof="0" dirty="0"/>
          </a:p>
          <a:p>
            <a:endParaRPr lang="en-GB" noProof="0" dirty="0"/>
          </a:p>
          <a:p>
            <a:r>
              <a:rPr lang="en-GB" noProof="0" dirty="0">
                <a:solidFill>
                  <a:srgbClr val="FF0000"/>
                </a:solidFill>
              </a:rPr>
              <a:t>NOTE PANEL C :: experimentally our quality factor seems much higher than the one expected from the simulations, unclear why/ (Q=241) || also the Q is high for high inductance, inverse of expected behaviour, this simulation needs to be checked.</a:t>
            </a:r>
            <a:endParaRPr lang="en-GB" noProof="0" dirty="0"/>
          </a:p>
        </p:txBody>
      </p:sp>
      <p:sp>
        <p:nvSpPr>
          <p:cNvPr id="4" name="Slide Number Placeholder 3"/>
          <p:cNvSpPr>
            <a:spLocks noGrp="1"/>
          </p:cNvSpPr>
          <p:nvPr>
            <p:ph type="sldNum" sz="quarter" idx="5"/>
          </p:nvPr>
        </p:nvSpPr>
        <p:spPr/>
        <p:txBody>
          <a:bodyPr/>
          <a:lstStyle/>
          <a:p>
            <a:fld id="{A8033B5C-F52F-0A4C-9E6E-68833BE558B3}" type="slidenum">
              <a:rPr lang="en-US" smtClean="0"/>
              <a:t>3</a:t>
            </a:fld>
            <a:endParaRPr lang="en-US"/>
          </a:p>
        </p:txBody>
      </p:sp>
    </p:spTree>
    <p:extLst>
      <p:ext uri="{BB962C8B-B14F-4D97-AF65-F5344CB8AC3E}">
        <p14:creationId xmlns:p14="http://schemas.microsoft.com/office/powerpoint/2010/main" val="1425424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Experimental data</a:t>
            </a:r>
          </a:p>
          <a:p>
            <a:pPr marL="228600" indent="-228600">
              <a:buAutoNum type="alphaLcParenBoth"/>
            </a:pPr>
            <a:r>
              <a:rPr lang="en-US" dirty="0"/>
              <a:t>Response of the matching circuit to a change in resistance of the sensing dot. The bandwidth of the circuit is expected to be ~0,8MHz from fitting the curve around the matching point.</a:t>
            </a:r>
          </a:p>
          <a:p>
            <a:pPr marL="228600" indent="-228600">
              <a:buAutoNum type="alphaLcParenBoth"/>
            </a:pPr>
            <a:r>
              <a:rPr lang="en-US" dirty="0"/>
              <a:t>Plot showing the response at the resonant frequency of the LCR circuit. R is varied by change the resistance of the sensing dot. The circuit matches at 275kOhm.</a:t>
            </a:r>
          </a:p>
          <a:p>
            <a:pPr marL="228600" indent="-228600">
              <a:buAutoNum type="alphaLcParenBoth"/>
            </a:pPr>
            <a:r>
              <a:rPr lang="en-US" dirty="0"/>
              <a:t>Charge stability diagram of dot 3 and 4. The line in the figure shown the transition that is probed in panel (d)</a:t>
            </a:r>
          </a:p>
          <a:p>
            <a:pPr marL="228600" indent="-228600">
              <a:buAutoNum type="alphaLcParenBoth"/>
            </a:pPr>
            <a:r>
              <a:rPr lang="en-US" dirty="0"/>
              <a:t>Infidelity of the charge detection versus time. The green line shows the fidelity of when going from the top of a coulomb peak to the bottom. The blue lines shows the fidelity for detecting a charge jump with a given length. The measurements were carried out by sending a block pulse of with a frequency corresponding to the measurement time (the tunnel rate was set to be larger than measurement time). The response was measured, the fidelity was established by thresholding the data (the number of samples is 1e4). </a:t>
            </a:r>
          </a:p>
        </p:txBody>
      </p:sp>
      <p:sp>
        <p:nvSpPr>
          <p:cNvPr id="4" name="Slide Number Placeholder 3"/>
          <p:cNvSpPr>
            <a:spLocks noGrp="1"/>
          </p:cNvSpPr>
          <p:nvPr>
            <p:ph type="sldNum" sz="quarter" idx="5"/>
          </p:nvPr>
        </p:nvSpPr>
        <p:spPr/>
        <p:txBody>
          <a:bodyPr/>
          <a:lstStyle/>
          <a:p>
            <a:fld id="{A8033B5C-F52F-0A4C-9E6E-68833BE558B3}" type="slidenum">
              <a:rPr lang="en-US" smtClean="0"/>
              <a:t>4</a:t>
            </a:fld>
            <a:endParaRPr lang="en-US"/>
          </a:p>
        </p:txBody>
      </p:sp>
    </p:spTree>
    <p:extLst>
      <p:ext uri="{BB962C8B-B14F-4D97-AF65-F5344CB8AC3E}">
        <p14:creationId xmlns:p14="http://schemas.microsoft.com/office/powerpoint/2010/main" val="281936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632A4-F40E-5441-BC94-FCA3C25288A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3EE91CD-7F0A-9041-9569-0CB9E2DD72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7793DA47-B53C-3D43-A0FD-BF945D5301B6}"/>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5" name="Footer Placeholder 4">
            <a:extLst>
              <a:ext uri="{FF2B5EF4-FFF2-40B4-BE49-F238E27FC236}">
                <a16:creationId xmlns:a16="http://schemas.microsoft.com/office/drawing/2014/main" id="{351DF268-2293-6A4B-93BA-F9F0CB04DF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0290A3-9C51-BF4C-BFBA-46A3F0F940DC}"/>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30645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52AC7-750B-8145-973F-FBE03F92889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6571822-AA37-9247-9F08-DDEA9358D7D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4135B9-8B45-BC4C-8D2B-4E03B5123DA7}"/>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5" name="Footer Placeholder 4">
            <a:extLst>
              <a:ext uri="{FF2B5EF4-FFF2-40B4-BE49-F238E27FC236}">
                <a16:creationId xmlns:a16="http://schemas.microsoft.com/office/drawing/2014/main" id="{4A0DCAC1-D1F4-8A48-B2B3-DCD8A5229C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152A59-EE7A-BD4B-942C-F06C7CFC136E}"/>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1968524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B8AC7A-33AF-E341-912E-30E79D7D01F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77A0032-C707-914B-9EF3-2C042F18679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0D2C4D5-084C-4048-8499-840C9C7A8BFE}"/>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5" name="Footer Placeholder 4">
            <a:extLst>
              <a:ext uri="{FF2B5EF4-FFF2-40B4-BE49-F238E27FC236}">
                <a16:creationId xmlns:a16="http://schemas.microsoft.com/office/drawing/2014/main" id="{5B33B8DC-B792-4B4C-9D04-E582902C41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BF3B0-D02C-8D48-AB3E-A887D0F75D31}"/>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8680366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D2A5C-1D61-F04A-9E58-15A099911D5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466216D-E41F-0340-9D72-307DB71FB9F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E1B3AFC-C9E1-3348-A833-D8CB94419DC5}"/>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5" name="Footer Placeholder 4">
            <a:extLst>
              <a:ext uri="{FF2B5EF4-FFF2-40B4-BE49-F238E27FC236}">
                <a16:creationId xmlns:a16="http://schemas.microsoft.com/office/drawing/2014/main" id="{AF3CBE7B-0031-E948-81DA-AE8255602D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937C09-BC34-AA4B-B14A-F8A6335AB59C}"/>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2014586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5C234-7188-8042-BBBF-4405C66DB8C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BA2D5C1-7752-E24B-9BF1-880FC8D9FB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3067A8B-4189-EA41-8659-F950460CE59F}"/>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5" name="Footer Placeholder 4">
            <a:extLst>
              <a:ext uri="{FF2B5EF4-FFF2-40B4-BE49-F238E27FC236}">
                <a16:creationId xmlns:a16="http://schemas.microsoft.com/office/drawing/2014/main" id="{96FAB4B7-66A1-E044-BCF2-ED6D66D4CE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1FCAD9-6F01-7644-9554-CAA39270AB62}"/>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846692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2C866-9FDC-774D-B7AA-95DD5B0610D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30895FE-5F78-FB44-A969-2A87C9C6258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A36FE9B-429A-2445-AEBC-E55BB3C0B28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636C8CB-CF7B-134B-B4AB-73C5BBAE9B97}"/>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6" name="Footer Placeholder 5">
            <a:extLst>
              <a:ext uri="{FF2B5EF4-FFF2-40B4-BE49-F238E27FC236}">
                <a16:creationId xmlns:a16="http://schemas.microsoft.com/office/drawing/2014/main" id="{FE699E47-732A-1D42-BC0E-57227F32B6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5D4332-BCED-E549-9B1F-28973512E6A9}"/>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3480934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85EE3-4A66-FE44-983D-CA929533925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AE60A49-9629-0B4D-B6A5-8540CA4277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47F0EFC-C197-224A-B7B7-C309C81EE24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B54B171-0EF0-2B42-BCD3-09EC996CF6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85267C1-B067-9E4F-AC12-BC5DB11989B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7B5AB3E-9142-E448-9657-F805FA2CB64E}"/>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8" name="Footer Placeholder 7">
            <a:extLst>
              <a:ext uri="{FF2B5EF4-FFF2-40B4-BE49-F238E27FC236}">
                <a16:creationId xmlns:a16="http://schemas.microsoft.com/office/drawing/2014/main" id="{8C286585-17BE-A54B-8D43-C7CF8F779B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8965A14-82B5-8A41-BE72-33B765910845}"/>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730724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E3DAA-F408-6F47-98D5-9F830BC4BC0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B8D7D2B-D152-8F41-B808-5E3DF0AA0246}"/>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4" name="Footer Placeholder 3">
            <a:extLst>
              <a:ext uri="{FF2B5EF4-FFF2-40B4-BE49-F238E27FC236}">
                <a16:creationId xmlns:a16="http://schemas.microsoft.com/office/drawing/2014/main" id="{E539F736-0729-9247-ABBF-728A0EF082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31B73BB-C606-264A-AB42-04027550BFB8}"/>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48791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C715D7-80D5-7843-9976-B1DE2DD4902A}"/>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3" name="Footer Placeholder 2">
            <a:extLst>
              <a:ext uri="{FF2B5EF4-FFF2-40B4-BE49-F238E27FC236}">
                <a16:creationId xmlns:a16="http://schemas.microsoft.com/office/drawing/2014/main" id="{CAF6E6A9-579F-5247-ACCF-B4782D8E2A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5B6D623-8D16-8A4B-8387-CB0942243CFC}"/>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3369697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3F1F1-13F2-9549-BEF6-0575668D8D8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FD19E24-7F02-EB4D-94EE-6BD0897AA0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2372666-B805-5E44-97F8-C7C00E4571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A2A115-AF95-1746-89B2-C335F37488EF}"/>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6" name="Footer Placeholder 5">
            <a:extLst>
              <a:ext uri="{FF2B5EF4-FFF2-40B4-BE49-F238E27FC236}">
                <a16:creationId xmlns:a16="http://schemas.microsoft.com/office/drawing/2014/main" id="{6145AC3A-BF53-884E-B7FC-A6D23E41B0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32FC1E-AE83-B14D-9ADA-1B415A9EBCC7}"/>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2522208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9BAF8-5AD5-FB47-A8B9-EEE17E56CFF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57EFA88-88CB-634A-B2B8-515158535C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AE52971-9564-4A48-8E9B-240510701B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65BFC09-7AD5-7848-BFB4-B1979CFEEBE4}"/>
              </a:ext>
            </a:extLst>
          </p:cNvPr>
          <p:cNvSpPr>
            <a:spLocks noGrp="1"/>
          </p:cNvSpPr>
          <p:nvPr>
            <p:ph type="dt" sz="half" idx="10"/>
          </p:nvPr>
        </p:nvSpPr>
        <p:spPr/>
        <p:txBody>
          <a:bodyPr/>
          <a:lstStyle/>
          <a:p>
            <a:fld id="{12FACDEC-A900-874F-9713-2DFEE4A94768}" type="datetimeFigureOut">
              <a:rPr lang="en-US" smtClean="0"/>
              <a:t>1/13/20</a:t>
            </a:fld>
            <a:endParaRPr lang="en-US"/>
          </a:p>
        </p:txBody>
      </p:sp>
      <p:sp>
        <p:nvSpPr>
          <p:cNvPr id="6" name="Footer Placeholder 5">
            <a:extLst>
              <a:ext uri="{FF2B5EF4-FFF2-40B4-BE49-F238E27FC236}">
                <a16:creationId xmlns:a16="http://schemas.microsoft.com/office/drawing/2014/main" id="{35A1E81F-4F68-0A4B-BEF3-4ADE1EF59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16BD13-D52D-F54F-A787-4DF65B907ABF}"/>
              </a:ext>
            </a:extLst>
          </p:cNvPr>
          <p:cNvSpPr>
            <a:spLocks noGrp="1"/>
          </p:cNvSpPr>
          <p:nvPr>
            <p:ph type="sldNum" sz="quarter" idx="12"/>
          </p:nvPr>
        </p:nvSpPr>
        <p:spPr/>
        <p:txBody>
          <a:bodyPr/>
          <a:lstStyle/>
          <a:p>
            <a:fld id="{96835F84-E371-3E44-AF48-72CA0205FF4E}" type="slidenum">
              <a:rPr lang="en-US" smtClean="0"/>
              <a:t>‹#›</a:t>
            </a:fld>
            <a:endParaRPr lang="en-US"/>
          </a:p>
        </p:txBody>
      </p:sp>
    </p:spTree>
    <p:extLst>
      <p:ext uri="{BB962C8B-B14F-4D97-AF65-F5344CB8AC3E}">
        <p14:creationId xmlns:p14="http://schemas.microsoft.com/office/powerpoint/2010/main" val="2357001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DAD991-BD5B-2C42-8A6B-E65FF0DF6F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0A0CCF5-6310-EA45-BA38-8AD9E04545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3454376-DBF6-4B4A-A2C3-09C50EB337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FACDEC-A900-874F-9713-2DFEE4A94768}" type="datetimeFigureOut">
              <a:rPr lang="en-US" smtClean="0"/>
              <a:t>1/13/20</a:t>
            </a:fld>
            <a:endParaRPr lang="en-US"/>
          </a:p>
        </p:txBody>
      </p:sp>
      <p:sp>
        <p:nvSpPr>
          <p:cNvPr id="5" name="Footer Placeholder 4">
            <a:extLst>
              <a:ext uri="{FF2B5EF4-FFF2-40B4-BE49-F238E27FC236}">
                <a16:creationId xmlns:a16="http://schemas.microsoft.com/office/drawing/2014/main" id="{B7F9CD58-33C4-2C42-A57D-9B5434BD4A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4BB014A-E1F1-DA49-9D90-69BEDDDAC1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835F84-E371-3E44-AF48-72CA0205FF4E}" type="slidenum">
              <a:rPr lang="en-US" smtClean="0"/>
              <a:t>‹#›</a:t>
            </a:fld>
            <a:endParaRPr lang="en-US"/>
          </a:p>
        </p:txBody>
      </p:sp>
    </p:spTree>
    <p:extLst>
      <p:ext uri="{BB962C8B-B14F-4D97-AF65-F5344CB8AC3E}">
        <p14:creationId xmlns:p14="http://schemas.microsoft.com/office/powerpoint/2010/main" val="8132306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A3519-6C91-5646-B14D-1AA9529A06A2}"/>
              </a:ext>
            </a:extLst>
          </p:cNvPr>
          <p:cNvSpPr>
            <a:spLocks noGrp="1"/>
          </p:cNvSpPr>
          <p:nvPr>
            <p:ph type="ctrTitle"/>
          </p:nvPr>
        </p:nvSpPr>
        <p:spPr/>
        <p:txBody>
          <a:bodyPr/>
          <a:lstStyle/>
          <a:p>
            <a:r>
              <a:rPr lang="en-US" dirty="0"/>
              <a:t>RF readout</a:t>
            </a:r>
            <a:br>
              <a:rPr lang="en-US" dirty="0"/>
            </a:br>
            <a:r>
              <a:rPr lang="en-US" dirty="0"/>
              <a:t>figures Delft</a:t>
            </a:r>
          </a:p>
        </p:txBody>
      </p:sp>
      <p:sp>
        <p:nvSpPr>
          <p:cNvPr id="3" name="Subtitle 2">
            <a:extLst>
              <a:ext uri="{FF2B5EF4-FFF2-40B4-BE49-F238E27FC236}">
                <a16:creationId xmlns:a16="http://schemas.microsoft.com/office/drawing/2014/main" id="{9806C050-6AB1-2D41-A92A-BCBCDEA6FAD1}"/>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843781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umbrella&#10;&#10;Description automatically generated">
            <a:extLst>
              <a:ext uri="{FF2B5EF4-FFF2-40B4-BE49-F238E27FC236}">
                <a16:creationId xmlns:a16="http://schemas.microsoft.com/office/drawing/2014/main" id="{40C420C4-3EEA-E842-AFEA-64E5B9B9B631}"/>
              </a:ext>
            </a:extLst>
          </p:cNvPr>
          <p:cNvPicPr>
            <a:picLocks noChangeAspect="1"/>
          </p:cNvPicPr>
          <p:nvPr/>
        </p:nvPicPr>
        <p:blipFill rotWithShape="1">
          <a:blip r:embed="rId3"/>
          <a:srcRect l="27252" t="28108" r="32477" b="31892"/>
          <a:stretch/>
        </p:blipFill>
        <p:spPr>
          <a:xfrm>
            <a:off x="1451271" y="1506022"/>
            <a:ext cx="3838484" cy="2859542"/>
          </a:xfrm>
          <a:prstGeom prst="rect">
            <a:avLst/>
          </a:prstGeom>
        </p:spPr>
      </p:pic>
      <p:sp>
        <p:nvSpPr>
          <p:cNvPr id="7" name="TextBox 6">
            <a:extLst>
              <a:ext uri="{FF2B5EF4-FFF2-40B4-BE49-F238E27FC236}">
                <a16:creationId xmlns:a16="http://schemas.microsoft.com/office/drawing/2014/main" id="{049E2D9C-F3F0-AF44-B6A5-1F9D46A219A7}"/>
              </a:ext>
            </a:extLst>
          </p:cNvPr>
          <p:cNvSpPr txBox="1"/>
          <p:nvPr/>
        </p:nvSpPr>
        <p:spPr>
          <a:xfrm>
            <a:off x="1014933" y="1506022"/>
            <a:ext cx="436338" cy="369332"/>
          </a:xfrm>
          <a:prstGeom prst="rect">
            <a:avLst/>
          </a:prstGeom>
          <a:noFill/>
        </p:spPr>
        <p:txBody>
          <a:bodyPr wrap="none" rtlCol="0">
            <a:spAutoFit/>
          </a:bodyPr>
          <a:lstStyle/>
          <a:p>
            <a:r>
              <a:rPr lang="en-US" dirty="0"/>
              <a:t>(a)</a:t>
            </a:r>
          </a:p>
        </p:txBody>
      </p:sp>
      <p:sp>
        <p:nvSpPr>
          <p:cNvPr id="9" name="TextBox 8">
            <a:extLst>
              <a:ext uri="{FF2B5EF4-FFF2-40B4-BE49-F238E27FC236}">
                <a16:creationId xmlns:a16="http://schemas.microsoft.com/office/drawing/2014/main" id="{DEB5C73E-F8AC-CE4E-8967-41FC99DC908C}"/>
              </a:ext>
            </a:extLst>
          </p:cNvPr>
          <p:cNvSpPr txBox="1"/>
          <p:nvPr/>
        </p:nvSpPr>
        <p:spPr>
          <a:xfrm>
            <a:off x="5731198" y="1506022"/>
            <a:ext cx="447558" cy="369332"/>
          </a:xfrm>
          <a:prstGeom prst="rect">
            <a:avLst/>
          </a:prstGeom>
          <a:noFill/>
        </p:spPr>
        <p:txBody>
          <a:bodyPr wrap="none" rtlCol="0">
            <a:spAutoFit/>
          </a:bodyPr>
          <a:lstStyle/>
          <a:p>
            <a:r>
              <a:rPr lang="en-US" dirty="0"/>
              <a:t>(b)</a:t>
            </a:r>
          </a:p>
        </p:txBody>
      </p:sp>
      <p:pic>
        <p:nvPicPr>
          <p:cNvPr id="8" name="Picture 7">
            <a:extLst>
              <a:ext uri="{FF2B5EF4-FFF2-40B4-BE49-F238E27FC236}">
                <a16:creationId xmlns:a16="http://schemas.microsoft.com/office/drawing/2014/main" id="{8453D259-B4EB-B048-9855-5179FC2FCE5D}"/>
              </a:ext>
            </a:extLst>
          </p:cNvPr>
          <p:cNvPicPr>
            <a:picLocks noChangeAspect="1"/>
          </p:cNvPicPr>
          <p:nvPr/>
        </p:nvPicPr>
        <p:blipFill>
          <a:blip r:embed="rId4"/>
          <a:stretch>
            <a:fillRect/>
          </a:stretch>
        </p:blipFill>
        <p:spPr>
          <a:xfrm>
            <a:off x="6231235" y="1340785"/>
            <a:ext cx="5122565" cy="3043646"/>
          </a:xfrm>
          <a:prstGeom prst="rect">
            <a:avLst/>
          </a:prstGeom>
        </p:spPr>
      </p:pic>
      <p:sp>
        <p:nvSpPr>
          <p:cNvPr id="10" name="TextBox 9">
            <a:extLst>
              <a:ext uri="{FF2B5EF4-FFF2-40B4-BE49-F238E27FC236}">
                <a16:creationId xmlns:a16="http://schemas.microsoft.com/office/drawing/2014/main" id="{277226DA-B99A-A646-8480-EDA626C37555}"/>
              </a:ext>
            </a:extLst>
          </p:cNvPr>
          <p:cNvSpPr txBox="1"/>
          <p:nvPr/>
        </p:nvSpPr>
        <p:spPr>
          <a:xfrm>
            <a:off x="1021345" y="4449526"/>
            <a:ext cx="423514" cy="369332"/>
          </a:xfrm>
          <a:prstGeom prst="rect">
            <a:avLst/>
          </a:prstGeom>
          <a:noFill/>
        </p:spPr>
        <p:txBody>
          <a:bodyPr wrap="none" rtlCol="0">
            <a:spAutoFit/>
          </a:bodyPr>
          <a:lstStyle/>
          <a:p>
            <a:r>
              <a:rPr lang="en-US" dirty="0"/>
              <a:t>(c)</a:t>
            </a:r>
          </a:p>
        </p:txBody>
      </p:sp>
      <p:pic>
        <p:nvPicPr>
          <p:cNvPr id="13" name="Picture 12">
            <a:extLst>
              <a:ext uri="{FF2B5EF4-FFF2-40B4-BE49-F238E27FC236}">
                <a16:creationId xmlns:a16="http://schemas.microsoft.com/office/drawing/2014/main" id="{6F5E430D-7728-684A-ADE4-BA04F1F68A87}"/>
              </a:ext>
            </a:extLst>
          </p:cNvPr>
          <p:cNvPicPr>
            <a:picLocks noChangeAspect="1"/>
          </p:cNvPicPr>
          <p:nvPr/>
        </p:nvPicPr>
        <p:blipFill>
          <a:blip r:embed="rId5"/>
          <a:stretch>
            <a:fillRect/>
          </a:stretch>
        </p:blipFill>
        <p:spPr>
          <a:xfrm>
            <a:off x="1021345" y="4449526"/>
            <a:ext cx="8452694" cy="2170406"/>
          </a:xfrm>
          <a:prstGeom prst="rect">
            <a:avLst/>
          </a:prstGeom>
        </p:spPr>
      </p:pic>
      <p:pic>
        <p:nvPicPr>
          <p:cNvPr id="14" name="Picture 13">
            <a:extLst>
              <a:ext uri="{FF2B5EF4-FFF2-40B4-BE49-F238E27FC236}">
                <a16:creationId xmlns:a16="http://schemas.microsoft.com/office/drawing/2014/main" id="{3E227668-F29D-5A49-915F-518B27B8B4DE}"/>
              </a:ext>
            </a:extLst>
          </p:cNvPr>
          <p:cNvPicPr>
            <a:picLocks noChangeAspect="1"/>
          </p:cNvPicPr>
          <p:nvPr/>
        </p:nvPicPr>
        <p:blipFill rotWithShape="1">
          <a:blip r:embed="rId5"/>
          <a:srcRect l="11859" t="19501" r="57075" b="47859"/>
          <a:stretch/>
        </p:blipFill>
        <p:spPr>
          <a:xfrm>
            <a:off x="7117024" y="1098781"/>
            <a:ext cx="1182914" cy="319118"/>
          </a:xfrm>
          <a:prstGeom prst="rect">
            <a:avLst/>
          </a:prstGeom>
        </p:spPr>
      </p:pic>
      <p:cxnSp>
        <p:nvCxnSpPr>
          <p:cNvPr id="16" name="Straight Connector 15">
            <a:extLst>
              <a:ext uri="{FF2B5EF4-FFF2-40B4-BE49-F238E27FC236}">
                <a16:creationId xmlns:a16="http://schemas.microsoft.com/office/drawing/2014/main" id="{8D04D842-2713-3341-B2EC-5BCC117D02F7}"/>
              </a:ext>
            </a:extLst>
          </p:cNvPr>
          <p:cNvCxnSpPr>
            <a:cxnSpLocks/>
          </p:cNvCxnSpPr>
          <p:nvPr/>
        </p:nvCxnSpPr>
        <p:spPr>
          <a:xfrm>
            <a:off x="8299938" y="1300153"/>
            <a:ext cx="0" cy="364927"/>
          </a:xfrm>
          <a:prstGeom prst="line">
            <a:avLst/>
          </a:prstGeom>
        </p:spPr>
        <p:style>
          <a:lnRef idx="1">
            <a:schemeClr val="dk1"/>
          </a:lnRef>
          <a:fillRef idx="0">
            <a:schemeClr val="dk1"/>
          </a:fillRef>
          <a:effectRef idx="0">
            <a:schemeClr val="dk1"/>
          </a:effectRef>
          <a:fontRef idx="minor">
            <a:schemeClr val="tx1"/>
          </a:fontRef>
        </p:style>
      </p:cxnSp>
      <p:sp>
        <p:nvSpPr>
          <p:cNvPr id="2" name="TextBox 1">
            <a:extLst>
              <a:ext uri="{FF2B5EF4-FFF2-40B4-BE49-F238E27FC236}">
                <a16:creationId xmlns:a16="http://schemas.microsoft.com/office/drawing/2014/main" id="{3E0E7E40-28A9-416B-9632-5B092AD12324}"/>
              </a:ext>
            </a:extLst>
          </p:cNvPr>
          <p:cNvSpPr txBox="1"/>
          <p:nvPr/>
        </p:nvSpPr>
        <p:spPr>
          <a:xfrm>
            <a:off x="78658" y="53402"/>
            <a:ext cx="1528432"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wrap="none" rtlCol="0">
            <a:spAutoFit/>
          </a:bodyPr>
          <a:lstStyle/>
          <a:p>
            <a:r>
              <a:rPr lang="nl-NL" dirty="0"/>
              <a:t>Device design </a:t>
            </a:r>
            <a:endParaRPr lang="en-US" dirty="0"/>
          </a:p>
        </p:txBody>
      </p:sp>
    </p:spTree>
    <p:extLst>
      <p:ext uri="{BB962C8B-B14F-4D97-AF65-F5344CB8AC3E}">
        <p14:creationId xmlns:p14="http://schemas.microsoft.com/office/powerpoint/2010/main" val="371870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57CFE5F-FA19-4D67-839E-39BB783FC91F}"/>
              </a:ext>
            </a:extLst>
          </p:cNvPr>
          <p:cNvSpPr txBox="1"/>
          <p:nvPr/>
        </p:nvSpPr>
        <p:spPr>
          <a:xfrm>
            <a:off x="78658" y="53402"/>
            <a:ext cx="5282215"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wrap="none" rtlCol="0">
            <a:spAutoFit/>
          </a:bodyPr>
          <a:lstStyle/>
          <a:p>
            <a:r>
              <a:rPr lang="nl-NL" dirty="0"/>
              <a:t>Theory data (we could drop this as it is quite textbook)</a:t>
            </a:r>
            <a:endParaRPr lang="en-US" dirty="0"/>
          </a:p>
        </p:txBody>
      </p:sp>
      <p:pic>
        <p:nvPicPr>
          <p:cNvPr id="5" name="Content Placeholder 6">
            <a:extLst>
              <a:ext uri="{FF2B5EF4-FFF2-40B4-BE49-F238E27FC236}">
                <a16:creationId xmlns:a16="http://schemas.microsoft.com/office/drawing/2014/main" id="{79C656EC-9F10-413A-8E95-667422A71CC6}"/>
              </a:ext>
            </a:extLst>
          </p:cNvPr>
          <p:cNvPicPr>
            <a:picLocks noGrp="1" noChangeAspect="1"/>
          </p:cNvPicPr>
          <p:nvPr>
            <p:ph idx="1"/>
          </p:nvPr>
        </p:nvPicPr>
        <p:blipFill>
          <a:blip r:embed="rId3"/>
          <a:stretch>
            <a:fillRect/>
          </a:stretch>
        </p:blipFill>
        <p:spPr>
          <a:xfrm>
            <a:off x="636299" y="851913"/>
            <a:ext cx="3756991" cy="3130827"/>
          </a:xfrm>
        </p:spPr>
      </p:pic>
      <p:pic>
        <p:nvPicPr>
          <p:cNvPr id="6" name="Picture 5">
            <a:extLst>
              <a:ext uri="{FF2B5EF4-FFF2-40B4-BE49-F238E27FC236}">
                <a16:creationId xmlns:a16="http://schemas.microsoft.com/office/drawing/2014/main" id="{8D62AA8F-1F88-4B74-AA3E-9C2DDF579F26}"/>
              </a:ext>
            </a:extLst>
          </p:cNvPr>
          <p:cNvPicPr>
            <a:picLocks noChangeAspect="1"/>
          </p:cNvPicPr>
          <p:nvPr/>
        </p:nvPicPr>
        <p:blipFill>
          <a:blip r:embed="rId4"/>
          <a:stretch>
            <a:fillRect/>
          </a:stretch>
        </p:blipFill>
        <p:spPr>
          <a:xfrm>
            <a:off x="7829385" y="851912"/>
            <a:ext cx="3756991" cy="3130826"/>
          </a:xfrm>
          <a:prstGeom prst="rect">
            <a:avLst/>
          </a:prstGeom>
        </p:spPr>
      </p:pic>
      <p:pic>
        <p:nvPicPr>
          <p:cNvPr id="7" name="Picture 6">
            <a:extLst>
              <a:ext uri="{FF2B5EF4-FFF2-40B4-BE49-F238E27FC236}">
                <a16:creationId xmlns:a16="http://schemas.microsoft.com/office/drawing/2014/main" id="{256E71B3-79AF-48FD-943E-A54BB01F7E1E}"/>
              </a:ext>
            </a:extLst>
          </p:cNvPr>
          <p:cNvPicPr>
            <a:picLocks noChangeAspect="1"/>
          </p:cNvPicPr>
          <p:nvPr/>
        </p:nvPicPr>
        <p:blipFill>
          <a:blip r:embed="rId5"/>
          <a:stretch>
            <a:fillRect/>
          </a:stretch>
        </p:blipFill>
        <p:spPr>
          <a:xfrm>
            <a:off x="4308937" y="868445"/>
            <a:ext cx="3756990" cy="3130826"/>
          </a:xfrm>
          <a:prstGeom prst="rect">
            <a:avLst/>
          </a:prstGeom>
        </p:spPr>
      </p:pic>
      <p:pic>
        <p:nvPicPr>
          <p:cNvPr id="8" name="Picture 7">
            <a:extLst>
              <a:ext uri="{FF2B5EF4-FFF2-40B4-BE49-F238E27FC236}">
                <a16:creationId xmlns:a16="http://schemas.microsoft.com/office/drawing/2014/main" id="{5B9599CF-DCD8-483E-967C-634CCBC2D198}"/>
              </a:ext>
            </a:extLst>
          </p:cNvPr>
          <p:cNvPicPr>
            <a:picLocks noChangeAspect="1"/>
          </p:cNvPicPr>
          <p:nvPr/>
        </p:nvPicPr>
        <p:blipFill>
          <a:blip r:embed="rId6"/>
          <a:stretch>
            <a:fillRect/>
          </a:stretch>
        </p:blipFill>
        <p:spPr>
          <a:xfrm>
            <a:off x="636300" y="3710642"/>
            <a:ext cx="3756991" cy="3130827"/>
          </a:xfrm>
          <a:prstGeom prst="rect">
            <a:avLst/>
          </a:prstGeom>
        </p:spPr>
      </p:pic>
      <p:sp>
        <p:nvSpPr>
          <p:cNvPr id="11" name="TextBox 10">
            <a:extLst>
              <a:ext uri="{FF2B5EF4-FFF2-40B4-BE49-F238E27FC236}">
                <a16:creationId xmlns:a16="http://schemas.microsoft.com/office/drawing/2014/main" id="{A9BC2582-2C82-43BF-91CF-135606A6A996}"/>
              </a:ext>
            </a:extLst>
          </p:cNvPr>
          <p:cNvSpPr txBox="1"/>
          <p:nvPr/>
        </p:nvSpPr>
        <p:spPr>
          <a:xfrm>
            <a:off x="654673" y="844034"/>
            <a:ext cx="436338" cy="369332"/>
          </a:xfrm>
          <a:prstGeom prst="rect">
            <a:avLst/>
          </a:prstGeom>
          <a:noFill/>
        </p:spPr>
        <p:txBody>
          <a:bodyPr wrap="none" rtlCol="0">
            <a:spAutoFit/>
          </a:bodyPr>
          <a:lstStyle/>
          <a:p>
            <a:r>
              <a:rPr lang="nl-NL" dirty="0"/>
              <a:t>(a)</a:t>
            </a:r>
            <a:endParaRPr lang="en-US" dirty="0"/>
          </a:p>
        </p:txBody>
      </p:sp>
      <p:sp>
        <p:nvSpPr>
          <p:cNvPr id="12" name="TextBox 11">
            <a:extLst>
              <a:ext uri="{FF2B5EF4-FFF2-40B4-BE49-F238E27FC236}">
                <a16:creationId xmlns:a16="http://schemas.microsoft.com/office/drawing/2014/main" id="{26B110D0-79C8-478B-9EEF-31AFC0B0C54B}"/>
              </a:ext>
            </a:extLst>
          </p:cNvPr>
          <p:cNvSpPr txBox="1"/>
          <p:nvPr/>
        </p:nvSpPr>
        <p:spPr>
          <a:xfrm>
            <a:off x="4338526" y="844034"/>
            <a:ext cx="447558" cy="369332"/>
          </a:xfrm>
          <a:prstGeom prst="rect">
            <a:avLst/>
          </a:prstGeom>
          <a:noFill/>
        </p:spPr>
        <p:txBody>
          <a:bodyPr wrap="none" rtlCol="0">
            <a:spAutoFit/>
          </a:bodyPr>
          <a:lstStyle/>
          <a:p>
            <a:r>
              <a:rPr lang="nl-NL" dirty="0"/>
              <a:t>(b)</a:t>
            </a:r>
            <a:endParaRPr lang="en-US" dirty="0"/>
          </a:p>
        </p:txBody>
      </p:sp>
      <p:sp>
        <p:nvSpPr>
          <p:cNvPr id="13" name="TextBox 12">
            <a:extLst>
              <a:ext uri="{FF2B5EF4-FFF2-40B4-BE49-F238E27FC236}">
                <a16:creationId xmlns:a16="http://schemas.microsoft.com/office/drawing/2014/main" id="{69A0CAF1-C0C8-4933-8CEE-4C7BDC377127}"/>
              </a:ext>
            </a:extLst>
          </p:cNvPr>
          <p:cNvSpPr txBox="1"/>
          <p:nvPr/>
        </p:nvSpPr>
        <p:spPr>
          <a:xfrm>
            <a:off x="7829384" y="844034"/>
            <a:ext cx="423514" cy="369332"/>
          </a:xfrm>
          <a:prstGeom prst="rect">
            <a:avLst/>
          </a:prstGeom>
          <a:noFill/>
        </p:spPr>
        <p:txBody>
          <a:bodyPr wrap="none" rtlCol="0">
            <a:spAutoFit/>
          </a:bodyPr>
          <a:lstStyle/>
          <a:p>
            <a:r>
              <a:rPr lang="nl-NL" dirty="0"/>
              <a:t>(c)</a:t>
            </a:r>
            <a:endParaRPr lang="en-US" dirty="0"/>
          </a:p>
        </p:txBody>
      </p:sp>
      <p:sp>
        <p:nvSpPr>
          <p:cNvPr id="14" name="TextBox 13">
            <a:extLst>
              <a:ext uri="{FF2B5EF4-FFF2-40B4-BE49-F238E27FC236}">
                <a16:creationId xmlns:a16="http://schemas.microsoft.com/office/drawing/2014/main" id="{DD47CB17-C5AA-496C-9C88-4E83F1E3B2E3}"/>
              </a:ext>
            </a:extLst>
          </p:cNvPr>
          <p:cNvSpPr txBox="1"/>
          <p:nvPr/>
        </p:nvSpPr>
        <p:spPr>
          <a:xfrm>
            <a:off x="640157" y="3629081"/>
            <a:ext cx="447558" cy="369332"/>
          </a:xfrm>
          <a:prstGeom prst="rect">
            <a:avLst/>
          </a:prstGeom>
          <a:noFill/>
        </p:spPr>
        <p:txBody>
          <a:bodyPr wrap="none" rtlCol="0">
            <a:spAutoFit/>
          </a:bodyPr>
          <a:lstStyle/>
          <a:p>
            <a:r>
              <a:rPr lang="nl-NL" dirty="0"/>
              <a:t>(d)</a:t>
            </a:r>
            <a:endParaRPr lang="en-US" dirty="0"/>
          </a:p>
        </p:txBody>
      </p:sp>
      <p:sp>
        <p:nvSpPr>
          <p:cNvPr id="17" name="Oval 16">
            <a:extLst>
              <a:ext uri="{FF2B5EF4-FFF2-40B4-BE49-F238E27FC236}">
                <a16:creationId xmlns:a16="http://schemas.microsoft.com/office/drawing/2014/main" id="{F88B896E-5733-46E6-A9B7-F6071A9EEC0C}"/>
              </a:ext>
            </a:extLst>
          </p:cNvPr>
          <p:cNvSpPr/>
          <p:nvPr/>
        </p:nvSpPr>
        <p:spPr>
          <a:xfrm>
            <a:off x="1847849" y="2651242"/>
            <a:ext cx="80733" cy="8407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ECD9F05-220A-4186-A33F-5803B319A4C9}"/>
              </a:ext>
            </a:extLst>
          </p:cNvPr>
          <p:cNvSpPr/>
          <p:nvPr/>
        </p:nvSpPr>
        <p:spPr>
          <a:xfrm>
            <a:off x="5502734" y="2693281"/>
            <a:ext cx="80733" cy="8407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C6BB0BA-8303-4225-9412-F2EDF7786C0C}"/>
              </a:ext>
            </a:extLst>
          </p:cNvPr>
          <p:cNvSpPr/>
          <p:nvPr/>
        </p:nvSpPr>
        <p:spPr>
          <a:xfrm>
            <a:off x="9019562" y="2691808"/>
            <a:ext cx="80733" cy="8407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51521A2-3606-4D4A-8CCF-E932054A2E23}"/>
              </a:ext>
            </a:extLst>
          </p:cNvPr>
          <p:cNvSpPr/>
          <p:nvPr/>
        </p:nvSpPr>
        <p:spPr>
          <a:xfrm>
            <a:off x="1847849" y="5489012"/>
            <a:ext cx="80733" cy="8407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8360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7625582-0697-4C44-97FC-BA8E385EFC8B}"/>
              </a:ext>
            </a:extLst>
          </p:cNvPr>
          <p:cNvSpPr txBox="1"/>
          <p:nvPr/>
        </p:nvSpPr>
        <p:spPr>
          <a:xfrm>
            <a:off x="1215390" y="3520989"/>
            <a:ext cx="436338" cy="369332"/>
          </a:xfrm>
          <a:prstGeom prst="rect">
            <a:avLst/>
          </a:prstGeom>
          <a:noFill/>
        </p:spPr>
        <p:txBody>
          <a:bodyPr wrap="none" rtlCol="0">
            <a:spAutoFit/>
          </a:bodyPr>
          <a:lstStyle/>
          <a:p>
            <a:r>
              <a:rPr lang="en-US" dirty="0"/>
              <a:t>(c)</a:t>
            </a:r>
          </a:p>
        </p:txBody>
      </p:sp>
      <p:sp>
        <p:nvSpPr>
          <p:cNvPr id="5" name="TextBox 4">
            <a:extLst>
              <a:ext uri="{FF2B5EF4-FFF2-40B4-BE49-F238E27FC236}">
                <a16:creationId xmlns:a16="http://schemas.microsoft.com/office/drawing/2014/main" id="{B6D7E108-B7CA-5E47-8D4E-1039B53984DF}"/>
              </a:ext>
            </a:extLst>
          </p:cNvPr>
          <p:cNvSpPr txBox="1"/>
          <p:nvPr/>
        </p:nvSpPr>
        <p:spPr>
          <a:xfrm>
            <a:off x="6255021" y="3520989"/>
            <a:ext cx="447558" cy="369332"/>
          </a:xfrm>
          <a:prstGeom prst="rect">
            <a:avLst/>
          </a:prstGeom>
          <a:noFill/>
        </p:spPr>
        <p:txBody>
          <a:bodyPr wrap="none" rtlCol="0">
            <a:spAutoFit/>
          </a:bodyPr>
          <a:lstStyle/>
          <a:p>
            <a:r>
              <a:rPr lang="en-US" dirty="0"/>
              <a:t>(d)</a:t>
            </a:r>
          </a:p>
        </p:txBody>
      </p:sp>
      <p:pic>
        <p:nvPicPr>
          <p:cNvPr id="7" name="Picture 6">
            <a:extLst>
              <a:ext uri="{FF2B5EF4-FFF2-40B4-BE49-F238E27FC236}">
                <a16:creationId xmlns:a16="http://schemas.microsoft.com/office/drawing/2014/main" id="{51CE5235-03FD-5344-A4A9-CCD8D4A4BC84}"/>
              </a:ext>
            </a:extLst>
          </p:cNvPr>
          <p:cNvPicPr>
            <a:picLocks noChangeAspect="1"/>
          </p:cNvPicPr>
          <p:nvPr/>
        </p:nvPicPr>
        <p:blipFill>
          <a:blip r:embed="rId3"/>
          <a:stretch>
            <a:fillRect/>
          </a:stretch>
        </p:blipFill>
        <p:spPr>
          <a:xfrm>
            <a:off x="1460084" y="3315249"/>
            <a:ext cx="4572000" cy="3657600"/>
          </a:xfrm>
          <a:prstGeom prst="rect">
            <a:avLst/>
          </a:prstGeom>
        </p:spPr>
      </p:pic>
      <p:cxnSp>
        <p:nvCxnSpPr>
          <p:cNvPr id="9" name="Straight Arrow Connector 8">
            <a:extLst>
              <a:ext uri="{FF2B5EF4-FFF2-40B4-BE49-F238E27FC236}">
                <a16:creationId xmlns:a16="http://schemas.microsoft.com/office/drawing/2014/main" id="{DFF6D4FE-1BBF-2649-BFA3-7143B1B7D445}"/>
              </a:ext>
            </a:extLst>
          </p:cNvPr>
          <p:cNvCxnSpPr/>
          <p:nvPr/>
        </p:nvCxnSpPr>
        <p:spPr>
          <a:xfrm>
            <a:off x="2459264" y="6247322"/>
            <a:ext cx="1005840" cy="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sp>
        <p:nvSpPr>
          <p:cNvPr id="10" name="TextBox 9">
            <a:extLst>
              <a:ext uri="{FF2B5EF4-FFF2-40B4-BE49-F238E27FC236}">
                <a16:creationId xmlns:a16="http://schemas.microsoft.com/office/drawing/2014/main" id="{05710C4E-8AC2-D04F-AFAD-05DB9A0C66F1}"/>
              </a:ext>
            </a:extLst>
          </p:cNvPr>
          <p:cNvSpPr txBox="1"/>
          <p:nvPr/>
        </p:nvSpPr>
        <p:spPr>
          <a:xfrm>
            <a:off x="3407954" y="4825478"/>
            <a:ext cx="617477" cy="369332"/>
          </a:xfrm>
          <a:prstGeom prst="rect">
            <a:avLst/>
          </a:prstGeom>
          <a:noFill/>
        </p:spPr>
        <p:txBody>
          <a:bodyPr wrap="none" rtlCol="0">
            <a:spAutoFit/>
          </a:bodyPr>
          <a:lstStyle/>
          <a:p>
            <a:r>
              <a:rPr lang="en-US" dirty="0"/>
              <a:t>(1,1)</a:t>
            </a:r>
          </a:p>
        </p:txBody>
      </p:sp>
      <p:sp>
        <p:nvSpPr>
          <p:cNvPr id="11" name="TextBox 10">
            <a:extLst>
              <a:ext uri="{FF2B5EF4-FFF2-40B4-BE49-F238E27FC236}">
                <a16:creationId xmlns:a16="http://schemas.microsoft.com/office/drawing/2014/main" id="{2EAB8906-BB8A-E64C-862A-6FB904BF24B3}"/>
              </a:ext>
            </a:extLst>
          </p:cNvPr>
          <p:cNvSpPr txBox="1"/>
          <p:nvPr/>
        </p:nvSpPr>
        <p:spPr>
          <a:xfrm>
            <a:off x="2150525" y="5010144"/>
            <a:ext cx="617477" cy="369332"/>
          </a:xfrm>
          <a:prstGeom prst="rect">
            <a:avLst/>
          </a:prstGeom>
          <a:noFill/>
        </p:spPr>
        <p:txBody>
          <a:bodyPr wrap="none" rtlCol="0">
            <a:spAutoFit/>
          </a:bodyPr>
          <a:lstStyle/>
          <a:p>
            <a:r>
              <a:rPr lang="en-US" dirty="0"/>
              <a:t>(0,1)</a:t>
            </a:r>
          </a:p>
        </p:txBody>
      </p:sp>
      <p:sp>
        <p:nvSpPr>
          <p:cNvPr id="12" name="TextBox 11">
            <a:extLst>
              <a:ext uri="{FF2B5EF4-FFF2-40B4-BE49-F238E27FC236}">
                <a16:creationId xmlns:a16="http://schemas.microsoft.com/office/drawing/2014/main" id="{0844944A-DA67-A646-825D-836F5E38A73A}"/>
              </a:ext>
            </a:extLst>
          </p:cNvPr>
          <p:cNvSpPr txBox="1"/>
          <p:nvPr/>
        </p:nvSpPr>
        <p:spPr>
          <a:xfrm>
            <a:off x="3515504" y="5924544"/>
            <a:ext cx="617477" cy="369332"/>
          </a:xfrm>
          <a:prstGeom prst="rect">
            <a:avLst/>
          </a:prstGeom>
          <a:noFill/>
        </p:spPr>
        <p:txBody>
          <a:bodyPr wrap="none" rtlCol="0">
            <a:spAutoFit/>
          </a:bodyPr>
          <a:lstStyle/>
          <a:p>
            <a:r>
              <a:rPr lang="en-US" dirty="0"/>
              <a:t>(1,0)</a:t>
            </a:r>
          </a:p>
        </p:txBody>
      </p:sp>
      <p:sp>
        <p:nvSpPr>
          <p:cNvPr id="13" name="TextBox 12">
            <a:extLst>
              <a:ext uri="{FF2B5EF4-FFF2-40B4-BE49-F238E27FC236}">
                <a16:creationId xmlns:a16="http://schemas.microsoft.com/office/drawing/2014/main" id="{BD47CBE1-5937-3445-BA9D-7676DAF7C409}"/>
              </a:ext>
            </a:extLst>
          </p:cNvPr>
          <p:cNvSpPr txBox="1"/>
          <p:nvPr/>
        </p:nvSpPr>
        <p:spPr>
          <a:xfrm>
            <a:off x="4753754" y="5921865"/>
            <a:ext cx="617477" cy="369332"/>
          </a:xfrm>
          <a:prstGeom prst="rect">
            <a:avLst/>
          </a:prstGeom>
          <a:noFill/>
        </p:spPr>
        <p:txBody>
          <a:bodyPr wrap="none" rtlCol="0">
            <a:spAutoFit/>
          </a:bodyPr>
          <a:lstStyle/>
          <a:p>
            <a:r>
              <a:rPr lang="en-US" dirty="0"/>
              <a:t>(2,0)</a:t>
            </a:r>
          </a:p>
        </p:txBody>
      </p:sp>
      <p:sp>
        <p:nvSpPr>
          <p:cNvPr id="14" name="TextBox 13">
            <a:extLst>
              <a:ext uri="{FF2B5EF4-FFF2-40B4-BE49-F238E27FC236}">
                <a16:creationId xmlns:a16="http://schemas.microsoft.com/office/drawing/2014/main" id="{761366BD-922D-064C-8087-62FCE729B4F4}"/>
              </a:ext>
            </a:extLst>
          </p:cNvPr>
          <p:cNvSpPr txBox="1"/>
          <p:nvPr/>
        </p:nvSpPr>
        <p:spPr>
          <a:xfrm>
            <a:off x="4753753" y="4640812"/>
            <a:ext cx="617477" cy="369332"/>
          </a:xfrm>
          <a:prstGeom prst="rect">
            <a:avLst/>
          </a:prstGeom>
          <a:noFill/>
        </p:spPr>
        <p:txBody>
          <a:bodyPr wrap="none" rtlCol="0">
            <a:spAutoFit/>
          </a:bodyPr>
          <a:lstStyle/>
          <a:p>
            <a:r>
              <a:rPr lang="en-US" dirty="0"/>
              <a:t>(2,1)</a:t>
            </a:r>
          </a:p>
        </p:txBody>
      </p:sp>
      <p:pic>
        <p:nvPicPr>
          <p:cNvPr id="16" name="Picture 15">
            <a:extLst>
              <a:ext uri="{FF2B5EF4-FFF2-40B4-BE49-F238E27FC236}">
                <a16:creationId xmlns:a16="http://schemas.microsoft.com/office/drawing/2014/main" id="{970113D6-9385-4B41-8152-AEC656060F86}"/>
              </a:ext>
            </a:extLst>
          </p:cNvPr>
          <p:cNvPicPr>
            <a:picLocks noChangeAspect="1"/>
          </p:cNvPicPr>
          <p:nvPr/>
        </p:nvPicPr>
        <p:blipFill>
          <a:blip r:embed="rId4"/>
          <a:stretch>
            <a:fillRect/>
          </a:stretch>
        </p:blipFill>
        <p:spPr>
          <a:xfrm>
            <a:off x="6456404" y="3643194"/>
            <a:ext cx="4209391" cy="3157043"/>
          </a:xfrm>
          <a:prstGeom prst="rect">
            <a:avLst/>
          </a:prstGeom>
        </p:spPr>
      </p:pic>
      <p:pic>
        <p:nvPicPr>
          <p:cNvPr id="18" name="Picture 17">
            <a:extLst>
              <a:ext uri="{FF2B5EF4-FFF2-40B4-BE49-F238E27FC236}">
                <a16:creationId xmlns:a16="http://schemas.microsoft.com/office/drawing/2014/main" id="{8C711306-08D5-1442-A379-7DE87A49A29A}"/>
              </a:ext>
            </a:extLst>
          </p:cNvPr>
          <p:cNvPicPr>
            <a:picLocks noChangeAspect="1"/>
          </p:cNvPicPr>
          <p:nvPr/>
        </p:nvPicPr>
        <p:blipFill>
          <a:blip r:embed="rId5"/>
          <a:stretch>
            <a:fillRect/>
          </a:stretch>
        </p:blipFill>
        <p:spPr>
          <a:xfrm>
            <a:off x="1650689" y="601739"/>
            <a:ext cx="3982081" cy="2986561"/>
          </a:xfrm>
          <a:prstGeom prst="rect">
            <a:avLst/>
          </a:prstGeom>
        </p:spPr>
      </p:pic>
      <p:pic>
        <p:nvPicPr>
          <p:cNvPr id="20" name="Picture 19">
            <a:extLst>
              <a:ext uri="{FF2B5EF4-FFF2-40B4-BE49-F238E27FC236}">
                <a16:creationId xmlns:a16="http://schemas.microsoft.com/office/drawing/2014/main" id="{F8855F81-2B74-F94D-8AE8-B6456C2F1CD7}"/>
              </a:ext>
            </a:extLst>
          </p:cNvPr>
          <p:cNvPicPr>
            <a:picLocks noChangeAspect="1"/>
          </p:cNvPicPr>
          <p:nvPr/>
        </p:nvPicPr>
        <p:blipFill>
          <a:blip r:embed="rId6"/>
          <a:stretch>
            <a:fillRect/>
          </a:stretch>
        </p:blipFill>
        <p:spPr>
          <a:xfrm>
            <a:off x="6757494" y="717442"/>
            <a:ext cx="3870171" cy="2902628"/>
          </a:xfrm>
          <a:prstGeom prst="rect">
            <a:avLst/>
          </a:prstGeom>
        </p:spPr>
      </p:pic>
      <p:sp>
        <p:nvSpPr>
          <p:cNvPr id="21" name="TextBox 20">
            <a:extLst>
              <a:ext uri="{FF2B5EF4-FFF2-40B4-BE49-F238E27FC236}">
                <a16:creationId xmlns:a16="http://schemas.microsoft.com/office/drawing/2014/main" id="{D6083CD4-D44C-FB4C-B0D8-9ACDF07AEB0C}"/>
              </a:ext>
            </a:extLst>
          </p:cNvPr>
          <p:cNvSpPr txBox="1"/>
          <p:nvPr/>
        </p:nvSpPr>
        <p:spPr>
          <a:xfrm>
            <a:off x="1215390" y="166324"/>
            <a:ext cx="436338" cy="369332"/>
          </a:xfrm>
          <a:prstGeom prst="rect">
            <a:avLst/>
          </a:prstGeom>
          <a:noFill/>
        </p:spPr>
        <p:txBody>
          <a:bodyPr wrap="none" rtlCol="0">
            <a:spAutoFit/>
          </a:bodyPr>
          <a:lstStyle/>
          <a:p>
            <a:r>
              <a:rPr lang="en-US" dirty="0"/>
              <a:t>(a)</a:t>
            </a:r>
          </a:p>
        </p:txBody>
      </p:sp>
      <p:sp>
        <p:nvSpPr>
          <p:cNvPr id="22" name="TextBox 21">
            <a:extLst>
              <a:ext uri="{FF2B5EF4-FFF2-40B4-BE49-F238E27FC236}">
                <a16:creationId xmlns:a16="http://schemas.microsoft.com/office/drawing/2014/main" id="{1C65A630-7877-1F4F-AB92-E9D10E76CE32}"/>
              </a:ext>
            </a:extLst>
          </p:cNvPr>
          <p:cNvSpPr txBox="1"/>
          <p:nvPr/>
        </p:nvSpPr>
        <p:spPr>
          <a:xfrm>
            <a:off x="6255021" y="166324"/>
            <a:ext cx="447558" cy="369332"/>
          </a:xfrm>
          <a:prstGeom prst="rect">
            <a:avLst/>
          </a:prstGeom>
          <a:noFill/>
        </p:spPr>
        <p:txBody>
          <a:bodyPr wrap="none" rtlCol="0">
            <a:spAutoFit/>
          </a:bodyPr>
          <a:lstStyle/>
          <a:p>
            <a:r>
              <a:rPr lang="en-US" dirty="0"/>
              <a:t>(b)</a:t>
            </a:r>
          </a:p>
        </p:txBody>
      </p:sp>
      <p:cxnSp>
        <p:nvCxnSpPr>
          <p:cNvPr id="3" name="Straight Arrow Connector 2">
            <a:extLst>
              <a:ext uri="{FF2B5EF4-FFF2-40B4-BE49-F238E27FC236}">
                <a16:creationId xmlns:a16="http://schemas.microsoft.com/office/drawing/2014/main" id="{318FAEA2-F17E-4904-A2A0-5C0A261A833B}"/>
              </a:ext>
            </a:extLst>
          </p:cNvPr>
          <p:cNvCxnSpPr>
            <a:cxnSpLocks/>
          </p:cNvCxnSpPr>
          <p:nvPr/>
        </p:nvCxnSpPr>
        <p:spPr>
          <a:xfrm flipV="1">
            <a:off x="8153400" y="2971800"/>
            <a:ext cx="3038475" cy="12003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1FBBAD7-C579-4823-B451-C01CCC260C76}"/>
              </a:ext>
            </a:extLst>
          </p:cNvPr>
          <p:cNvSpPr txBox="1"/>
          <p:nvPr/>
        </p:nvSpPr>
        <p:spPr>
          <a:xfrm>
            <a:off x="11668125" y="2647950"/>
            <a:ext cx="3038475" cy="1200329"/>
          </a:xfrm>
          <a:prstGeom prst="rect">
            <a:avLst/>
          </a:prstGeom>
          <a:noFill/>
        </p:spPr>
        <p:txBody>
          <a:bodyPr wrap="square" rtlCol="0">
            <a:spAutoFit/>
          </a:bodyPr>
          <a:lstStyle/>
          <a:p>
            <a:r>
              <a:rPr lang="nl-NL" dirty="0"/>
              <a:t>Issue with setting filter function  (DSP) for first part of the data.</a:t>
            </a:r>
          </a:p>
          <a:p>
            <a:r>
              <a:rPr lang="nl-NL" dirty="0"/>
              <a:t>(needs a retake)</a:t>
            </a:r>
            <a:endParaRPr lang="en-US" dirty="0"/>
          </a:p>
        </p:txBody>
      </p:sp>
      <p:cxnSp>
        <p:nvCxnSpPr>
          <p:cNvPr id="23" name="Straight Arrow Connector 22">
            <a:extLst>
              <a:ext uri="{FF2B5EF4-FFF2-40B4-BE49-F238E27FC236}">
                <a16:creationId xmlns:a16="http://schemas.microsoft.com/office/drawing/2014/main" id="{7AC82F29-01B7-4E9C-BC81-ED60E725B5C4}"/>
              </a:ext>
            </a:extLst>
          </p:cNvPr>
          <p:cNvCxnSpPr>
            <a:cxnSpLocks/>
          </p:cNvCxnSpPr>
          <p:nvPr/>
        </p:nvCxnSpPr>
        <p:spPr>
          <a:xfrm flipV="1">
            <a:off x="8561099" y="1244457"/>
            <a:ext cx="3038475" cy="4534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962EDD5-6C01-4698-8EB8-310F31170197}"/>
              </a:ext>
            </a:extLst>
          </p:cNvPr>
          <p:cNvSpPr txBox="1"/>
          <p:nvPr/>
        </p:nvSpPr>
        <p:spPr>
          <a:xfrm>
            <a:off x="11883941" y="894690"/>
            <a:ext cx="3038475" cy="1200329"/>
          </a:xfrm>
          <a:prstGeom prst="rect">
            <a:avLst/>
          </a:prstGeom>
          <a:noFill/>
        </p:spPr>
        <p:txBody>
          <a:bodyPr wrap="square" rtlCol="0">
            <a:spAutoFit/>
          </a:bodyPr>
          <a:lstStyle/>
          <a:p>
            <a:r>
              <a:rPr lang="nl-NL" dirty="0"/>
              <a:t>Not noise, biasT effect when making the correlation between measured current and S11 (corrected manual)</a:t>
            </a:r>
            <a:endParaRPr lang="en-US" dirty="0"/>
          </a:p>
        </p:txBody>
      </p:sp>
      <p:sp>
        <p:nvSpPr>
          <p:cNvPr id="17" name="TextBox 16">
            <a:extLst>
              <a:ext uri="{FF2B5EF4-FFF2-40B4-BE49-F238E27FC236}">
                <a16:creationId xmlns:a16="http://schemas.microsoft.com/office/drawing/2014/main" id="{5B4B11B7-CF00-4AD1-A70A-11B3880B1D56}"/>
              </a:ext>
            </a:extLst>
          </p:cNvPr>
          <p:cNvSpPr txBox="1"/>
          <p:nvPr/>
        </p:nvSpPr>
        <p:spPr>
          <a:xfrm>
            <a:off x="3318484" y="6570748"/>
            <a:ext cx="894735" cy="307777"/>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nl-NL" sz="1400" dirty="0"/>
              <a:t>vP4 (mV)</a:t>
            </a:r>
            <a:endParaRPr lang="en-US" sz="1400" dirty="0"/>
          </a:p>
        </p:txBody>
      </p:sp>
      <p:sp>
        <p:nvSpPr>
          <p:cNvPr id="25" name="TextBox 24">
            <a:extLst>
              <a:ext uri="{FF2B5EF4-FFF2-40B4-BE49-F238E27FC236}">
                <a16:creationId xmlns:a16="http://schemas.microsoft.com/office/drawing/2014/main" id="{74838F47-0D7B-40B3-A57D-F5B6DED52E6F}"/>
              </a:ext>
            </a:extLst>
          </p:cNvPr>
          <p:cNvSpPr txBox="1"/>
          <p:nvPr/>
        </p:nvSpPr>
        <p:spPr>
          <a:xfrm rot="16200000">
            <a:off x="1030367" y="4925635"/>
            <a:ext cx="894735" cy="307777"/>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nl-NL" sz="1400" dirty="0"/>
              <a:t>vP3 (mV)</a:t>
            </a:r>
            <a:endParaRPr lang="en-US" sz="1400" dirty="0"/>
          </a:p>
        </p:txBody>
      </p:sp>
      <p:sp>
        <p:nvSpPr>
          <p:cNvPr id="26" name="TextBox 25">
            <a:extLst>
              <a:ext uri="{FF2B5EF4-FFF2-40B4-BE49-F238E27FC236}">
                <a16:creationId xmlns:a16="http://schemas.microsoft.com/office/drawing/2014/main" id="{C4C85357-2B1C-48D5-AC60-0F8D57407CA1}"/>
              </a:ext>
            </a:extLst>
          </p:cNvPr>
          <p:cNvSpPr txBox="1"/>
          <p:nvPr/>
        </p:nvSpPr>
        <p:spPr>
          <a:xfrm>
            <a:off x="78658" y="53402"/>
            <a:ext cx="1770678"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wrap="none" rtlCol="0">
            <a:spAutoFit/>
          </a:bodyPr>
          <a:lstStyle/>
          <a:p>
            <a:r>
              <a:rPr lang="nl-NL" dirty="0"/>
              <a:t>Experimetal data</a:t>
            </a:r>
            <a:endParaRPr lang="en-US" dirty="0"/>
          </a:p>
        </p:txBody>
      </p:sp>
    </p:spTree>
    <p:extLst>
      <p:ext uri="{BB962C8B-B14F-4D97-AF65-F5344CB8AC3E}">
        <p14:creationId xmlns:p14="http://schemas.microsoft.com/office/powerpoint/2010/main" val="11168929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TotalTime>
  <Words>627</Words>
  <Application>Microsoft Macintosh PowerPoint</Application>
  <PresentationFormat>Widescreen</PresentationFormat>
  <Paragraphs>42</Paragraphs>
  <Slides>4</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RF readout figures Delft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RF readout figures Delft</dc:title>
  <dc:creator>Stephan Philips</dc:creator>
  <cp:lastModifiedBy>Stephan Philips</cp:lastModifiedBy>
  <cp:revision>23</cp:revision>
  <dcterms:created xsi:type="dcterms:W3CDTF">2020-01-12T21:41:27Z</dcterms:created>
  <dcterms:modified xsi:type="dcterms:W3CDTF">2020-01-12T23:16:23Z</dcterms:modified>
</cp:coreProperties>
</file>

<file path=docProps/thumbnail.jpeg>
</file>